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8"/>
  </p:notesMasterIdLst>
  <p:handoutMasterIdLst>
    <p:handoutMasterId r:id="rId29"/>
  </p:handoutMasterIdLst>
  <p:sldIdLst>
    <p:sldId id="257" r:id="rId6"/>
    <p:sldId id="268" r:id="rId7"/>
    <p:sldId id="290" r:id="rId8"/>
    <p:sldId id="292" r:id="rId9"/>
    <p:sldId id="291" r:id="rId10"/>
    <p:sldId id="272" r:id="rId11"/>
    <p:sldId id="275" r:id="rId12"/>
    <p:sldId id="274" r:id="rId13"/>
    <p:sldId id="273" r:id="rId14"/>
    <p:sldId id="285" r:id="rId15"/>
    <p:sldId id="286" r:id="rId16"/>
    <p:sldId id="288" r:id="rId17"/>
    <p:sldId id="282" r:id="rId18"/>
    <p:sldId id="289" r:id="rId19"/>
    <p:sldId id="293" r:id="rId20"/>
    <p:sldId id="294" r:id="rId21"/>
    <p:sldId id="277" r:id="rId22"/>
    <p:sldId id="276" r:id="rId23"/>
    <p:sldId id="278" r:id="rId24"/>
    <p:sldId id="281" r:id="rId25"/>
    <p:sldId id="284" r:id="rId26"/>
    <p:sldId id="283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348151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686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11/19/2021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D3D526-B9D9-406B-A6C6-619E7D7F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8F7F-4F6F-4B59-907A-008489BC9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0DD3A-1FAD-4B59-AE76-C1424E74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F942F-6858-4A6C-8F59-49FF37F4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50B6-E3FC-48F8-9041-6E9C91B4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F172B-1650-42C2-B03F-EBC055BB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2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641F-BF38-421C-8D71-5C50A129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E18E-A9C4-4949-BABD-C71F59809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D776-9698-4EDC-81F7-E2E94B06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8304-C433-43BD-91F1-1911D0369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12E30-81DC-4862-88F7-013C8F95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18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E046-C75C-4335-A7B2-E026ED15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52140-137F-4BD2-A046-C91CAE04F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3662-0B3E-40F3-B1A8-DEC96B81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DC249-FC41-464A-B4A0-16D7133C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16F4E-3FF2-469B-9D1C-E5DEA44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479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D1B3-7FDE-47D2-A8E6-084C2F30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DB83-7D6E-4270-9F30-E5FEDE5E9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AB1B-F219-44B2-BDAE-F886F7914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9B47C-C813-4AED-9F1F-D50B1343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37210-0757-4E46-9598-2CE75AFC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0A151-4E5B-499D-A05B-4F56F5E9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223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52EC-FD2F-416A-8E8F-2B32BE6F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EAB11-0609-435F-B443-257F259C3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F9728-0161-483F-BDB8-2F7A94CB2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53638-E947-469D-895B-200E27B28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F4AC-C010-4B59-860A-7C12391B5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638F0-C3C9-4DE2-AD1F-67303607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E6908-E9E1-4C43-B5B5-D41FCDB0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0F8FB-3C2C-4384-A635-2BACBD53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576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AC45-DADA-42CD-A9AB-748DEB0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569B7-7206-4ACA-8E9C-2F32EB4C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98C46-7B8C-4BB2-831E-5EF26A44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370D6-D330-4FA0-9A24-DA2A7F9E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842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D18F1-7D0E-4EC2-8CDF-F273B86A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59C76-50D0-47CF-928A-C7299792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60B54-FBEB-4E16-A664-4C69C271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44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3E9F-E070-4C43-9463-5059C51CC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A81A-960D-4091-8B25-542D882E9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D1F2-697A-4C6D-A535-B89577AB9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09445-1A02-47C9-A5F2-E079AF9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7EE52-F322-4349-BC0A-CA70DE0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2F8A7-9011-4124-8BC1-637EC610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86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43BB-A37F-44CF-9540-AEB0BB199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5199F-046B-44A5-B01D-BFE94312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6D867-84EE-43B6-BBF4-A2EB5A1D4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4A6D-6AF8-4F8B-91E1-98C39CCC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ECED3-6DCA-4FC6-9622-31590D6D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220EC-9E20-45DE-91C1-E481DDCF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3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B8A4-644B-4CC4-8067-F07D0C8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194E-9CA7-4FA1-8A71-C36810372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58D-95D0-4948-9DD0-60C480FB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78D7-1B15-41B7-AAD0-65B4902B8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FDA4-79F3-40C7-8CEC-E4904E36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387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7B7A1-4CB9-4425-A00F-913BA858E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455E2-C5EB-404F-9D15-D1ECF800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5A44-463D-48D4-9589-5D07ECD8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58FC-7DEC-492C-A19F-49D47C51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8FDFA-5D37-41BC-AFC1-5A34A353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2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11/19/2021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C638-A3CE-4740-9AED-DDB79136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DF4F-30D6-4772-8358-CAC00088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A91D2-5547-4655-8301-762EF9722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3456-D3FF-471A-8758-C15FBCEFF288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9739-48F0-4B03-84FF-A624C17FE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E765-8D57-41C8-B606-EB1B96175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80A63-682A-490B-9906-2E9E8D5AEB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25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epracer/pric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3blue1brown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waym.com/our-minds-are-perfectly-intertwined-science-agrees/connected-mind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3KWM1kuAw&amp;ab_channel=BostonDynam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hyperlink" Target="https://www.3blue1brown.com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url?sa=i&amp;url=https%3A%2F%2Fwww.move-lab.com%2Fblog%2Ftracking-things-in-object-detection-videos&amp;psig=AOvVaw1A9tYCW6WK3BZs3ZFx6OLb&amp;ust=1612180226181000&amp;source=images&amp;cd=vfe&amp;ved=0CA0QjhxqFwoTCMiV-saNxu4CFQAAAAAdAAAAAB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url?sa=i&amp;url=https%3A%2F%2Fmedium.com%2F%40ageitgey%2Fnatural-language-processing-is-fun-part-3-explaining-model-predictions-486d8616813c&amp;psig=AOvVaw3ARcUlgdoqyE-sVQjUq2Ec&amp;ust=1612180188988000&amp;source=images&amp;cd=vfe&amp;ved=0CA0QjhxqFwoTCMiYr7WNxu4CFQAAAAAdAAAAABAD" TargetMode="External"/><Relationship Id="rId4" Type="http://schemas.openxmlformats.org/officeDocument/2006/relationships/hyperlink" Target="https://chatbotslife.com/introduction-into-semantic-modelling-for-natural-language-processing-c4c885175ca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imo.honda.com/gallery.aspx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Introduction to Machine learning and deep learning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99CA7E-6186-42A3-894E-FD3952AC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94444"/>
            <a:ext cx="3510719" cy="246355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6223E0-43EA-44AC-8378-B2289A2C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06" y="4394444"/>
            <a:ext cx="3510719" cy="2463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247F7-3E50-4ADA-816C-03DF46C6E73E}"/>
              </a:ext>
            </a:extLst>
          </p:cNvPr>
          <p:cNvSpPr txBox="1"/>
          <p:nvPr/>
        </p:nvSpPr>
        <p:spPr>
          <a:xfrm>
            <a:off x="1751012" y="3124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Abdallah Hesham Mohamed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469B-3A1B-4742-A9D4-E07E0309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Example (K-Means)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BF68C-1253-43C3-9C94-F5943C1D7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" y="1781176"/>
            <a:ext cx="5562600" cy="42386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490C8-DEE4-4195-A2A3-999CA5F3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781176"/>
            <a:ext cx="5997324" cy="4238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27FE-4591-4A98-A055-32A3E707FBE5}"/>
              </a:ext>
            </a:extLst>
          </p:cNvPr>
          <p:cNvSpPr txBox="1"/>
          <p:nvPr/>
        </p:nvSpPr>
        <p:spPr>
          <a:xfrm>
            <a:off x="1370012" y="61722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Source: Andrew ng Lectures</a:t>
            </a:r>
          </a:p>
        </p:txBody>
      </p:sp>
    </p:spTree>
    <p:extLst>
      <p:ext uri="{BB962C8B-B14F-4D97-AF65-F5344CB8AC3E}">
        <p14:creationId xmlns:p14="http://schemas.microsoft.com/office/powerpoint/2010/main" val="38119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9019-DD8A-42C1-97CE-0EED130E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CB37C-02E4-4595-886A-7F65B1D6B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934" y="1701800"/>
            <a:ext cx="7884557" cy="44624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8C0E0-6984-48A2-BD40-98A72D7D34E8}"/>
              </a:ext>
            </a:extLst>
          </p:cNvPr>
          <p:cNvSpPr txBox="1"/>
          <p:nvPr/>
        </p:nvSpPr>
        <p:spPr>
          <a:xfrm>
            <a:off x="2456934" y="6350001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Source: Andrew ng Lectures</a:t>
            </a:r>
          </a:p>
        </p:txBody>
      </p:sp>
    </p:spTree>
    <p:extLst>
      <p:ext uri="{BB962C8B-B14F-4D97-AF65-F5344CB8AC3E}">
        <p14:creationId xmlns:p14="http://schemas.microsoft.com/office/powerpoint/2010/main" val="22130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9FEB-7C1F-4D9D-9D75-0FC616DD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689B4-D014-4DD5-B92A-0F88A15E2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27"/>
          <a:stretch/>
        </p:blipFill>
        <p:spPr>
          <a:xfrm>
            <a:off x="1587499" y="1905000"/>
            <a:ext cx="447675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FEDD7-D1E0-402F-830A-4267E30FDFDE}"/>
              </a:ext>
            </a:extLst>
          </p:cNvPr>
          <p:cNvSpPr txBox="1"/>
          <p:nvPr/>
        </p:nvSpPr>
        <p:spPr>
          <a:xfrm>
            <a:off x="6704012" y="30480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linkClick r:id="rId3"/>
              </a:rPr>
              <a:t>DeepRacer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82156-9D87-43EA-B59E-34E4F27297D4}"/>
              </a:ext>
            </a:extLst>
          </p:cNvPr>
          <p:cNvSpPr txBox="1"/>
          <p:nvPr/>
        </p:nvSpPr>
        <p:spPr>
          <a:xfrm>
            <a:off x="6704012" y="2017027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this link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F76F1-8B9A-4FBC-97C4-15198091B7A1}"/>
              </a:ext>
            </a:extLst>
          </p:cNvPr>
          <p:cNvSpPr txBox="1"/>
          <p:nvPr/>
        </p:nvSpPr>
        <p:spPr>
          <a:xfrm>
            <a:off x="1587499" y="5752366"/>
            <a:ext cx="472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https://upload.wikimedia.org/wikipedia/commons/1/1b/Reinforcement_learning_diagram.svg</a:t>
            </a:r>
          </a:p>
        </p:txBody>
      </p:sp>
    </p:spTree>
    <p:extLst>
      <p:ext uri="{BB962C8B-B14F-4D97-AF65-F5344CB8AC3E}">
        <p14:creationId xmlns:p14="http://schemas.microsoft.com/office/powerpoint/2010/main" val="276485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CAA7A7-CAF8-42BB-ABEC-2B2C919FA0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and gradient descent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5CAA7A7-CAF8-42BB-ABEC-2B2C919FA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29" b="-17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cture containing sitting, table, different, group&#10;&#10;Description automatically generated">
            <a:extLst>
              <a:ext uri="{FF2B5EF4-FFF2-40B4-BE49-F238E27FC236}">
                <a16:creationId xmlns:a16="http://schemas.microsoft.com/office/drawing/2014/main" id="{A1B369BE-4831-48A4-8BE9-A044B9BC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>
          <a:xfrm>
            <a:off x="1218883" y="1600200"/>
            <a:ext cx="3657600" cy="3621738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C964301-B550-4461-B78B-6B4185833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"/>
          <a:stretch/>
        </p:blipFill>
        <p:spPr>
          <a:xfrm>
            <a:off x="6399133" y="1600200"/>
            <a:ext cx="5121084" cy="36217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E17D5-0CF4-4C22-9C5F-F63B837463F4}"/>
              </a:ext>
            </a:extLst>
          </p:cNvPr>
          <p:cNvCxnSpPr>
            <a:cxnSpLocks/>
          </p:cNvCxnSpPr>
          <p:nvPr/>
        </p:nvCxnSpPr>
        <p:spPr>
          <a:xfrm>
            <a:off x="1522412" y="2438400"/>
            <a:ext cx="1143000" cy="15461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04C349-40EC-42AC-84CF-12F791654F03}"/>
              </a:ext>
            </a:extLst>
          </p:cNvPr>
          <p:cNvCxnSpPr>
            <a:cxnSpLocks/>
          </p:cNvCxnSpPr>
          <p:nvPr/>
        </p:nvCxnSpPr>
        <p:spPr>
          <a:xfrm flipV="1">
            <a:off x="3427412" y="2628900"/>
            <a:ext cx="1048386" cy="13727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631F-7ECA-491A-B7B7-4C7ED6B12172}"/>
              </a:ext>
            </a:extLst>
          </p:cNvPr>
          <p:cNvCxnSpPr>
            <a:cxnSpLocks/>
          </p:cNvCxnSpPr>
          <p:nvPr/>
        </p:nvCxnSpPr>
        <p:spPr>
          <a:xfrm>
            <a:off x="1802060" y="3822700"/>
            <a:ext cx="2491245" cy="101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B2C3B3-6685-48C3-9236-95C4C3073275}"/>
                  </a:ext>
                </a:extLst>
              </p:cNvPr>
              <p:cNvSpPr txBox="1"/>
              <p:nvPr/>
            </p:nvSpPr>
            <p:spPr>
              <a:xfrm>
                <a:off x="1218883" y="5575300"/>
                <a:ext cx="6400800" cy="794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:=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B2C3B3-6685-48C3-9236-95C4C307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883" y="5575300"/>
                <a:ext cx="6400800" cy="79400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7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01C2-DD58-4A3A-94AE-5E31F2A7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Implement Linear Regression!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CDA9-9196-4544-9F88-2CCD7020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We Will use </a:t>
            </a:r>
            <a:r>
              <a:rPr lang="en-US" dirty="0" err="1"/>
              <a:t>Sklearn</a:t>
            </a:r>
            <a:r>
              <a:rPr lang="en-US" dirty="0"/>
              <a:t>, Pandas,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</a:p>
          <a:p>
            <a:r>
              <a:rPr lang="en-US" dirty="0"/>
              <a:t>Meet </a:t>
            </a:r>
            <a:r>
              <a:rPr lang="en-US" dirty="0">
                <a:hlinkClick r:id="rId2"/>
              </a:rPr>
              <a:t>Kaggle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05B3-8118-454B-AAEE-5DFC1177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1216-99D9-4D71-A3F0-32D0741AA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apply  a certain function, called activation function to the output of the linear regression ?</a:t>
                </a:r>
              </a:p>
              <a:p>
                <a:r>
                  <a:rPr lang="en-US" dirty="0"/>
                  <a:t>We will assume the linear regression output is called z</a:t>
                </a:r>
              </a:p>
              <a:p>
                <a:r>
                  <a:rPr lang="en-US" dirty="0"/>
                  <a:t>Z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Sigmoid function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051216-99D9-4D71-A3F0-32D0741AA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5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76DBD-D063-45B6-B7D3-0989558C6629}"/>
                  </a:ext>
                </a:extLst>
              </p:cNvPr>
              <p:cNvSpPr txBox="1"/>
              <p:nvPr/>
            </p:nvSpPr>
            <p:spPr>
              <a:xfrm>
                <a:off x="1247313" y="4419600"/>
                <a:ext cx="5320752" cy="823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F76DBD-D063-45B6-B7D3-0989558C6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13" y="4419600"/>
                <a:ext cx="5320752" cy="823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2F6514-C1C7-4F0A-B1E1-FCEC3E73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582" y="3238166"/>
            <a:ext cx="3379802" cy="2925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FB677C-C2FE-4018-B5F6-0A98A773C8E8}"/>
              </a:ext>
            </a:extLst>
          </p:cNvPr>
          <p:cNvSpPr txBox="1"/>
          <p:nvPr/>
        </p:nvSpPr>
        <p:spPr>
          <a:xfrm>
            <a:off x="8366197" y="6185953"/>
            <a:ext cx="304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E4E20-C5BE-48BD-807B-DDA8C62E730F}"/>
              </a:ext>
            </a:extLst>
          </p:cNvPr>
          <p:cNvSpPr txBox="1"/>
          <p:nvPr/>
        </p:nvSpPr>
        <p:spPr>
          <a:xfrm>
            <a:off x="7292751" y="4419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g(Z)</a:t>
            </a:r>
          </a:p>
        </p:txBody>
      </p:sp>
    </p:spTree>
    <p:extLst>
      <p:ext uri="{BB962C8B-B14F-4D97-AF65-F5344CB8AC3E}">
        <p14:creationId xmlns:p14="http://schemas.microsoft.com/office/powerpoint/2010/main" val="2719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B85B-81DC-44B9-9F9F-C1BE4439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C535-BB65-413D-99DC-9C52D25B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applied the sigmoid function, the output will always be between 0 and 1 </a:t>
            </a:r>
          </a:p>
          <a:p>
            <a:r>
              <a:rPr lang="en-US" dirty="0"/>
              <a:t>We use a loss function called binary cross entropy loss for this type of problems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10FE9-3775-4B60-A218-A14EB230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3657600"/>
            <a:ext cx="6391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BF2DE5-62F5-4362-9DCA-F3429B0E0454}"/>
              </a:ext>
            </a:extLst>
          </p:cNvPr>
          <p:cNvSpPr txBox="1">
            <a:spLocks/>
          </p:cNvSpPr>
          <p:nvPr/>
        </p:nvSpPr>
        <p:spPr>
          <a:xfrm>
            <a:off x="1218883" y="274637"/>
            <a:ext cx="8533129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a neural network looks like ?</a:t>
            </a:r>
          </a:p>
        </p:txBody>
      </p:sp>
      <p:pic>
        <p:nvPicPr>
          <p:cNvPr id="5" name="Content Placeholder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F6596014-0F02-473F-97FF-677C8460D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057399"/>
            <a:ext cx="4341972" cy="3758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50864-C983-40BC-8073-311954B4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883" y="2057399"/>
            <a:ext cx="4494212" cy="3758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A354D6-D5B2-4B29-B045-CC7B9BE10B06}"/>
              </a:ext>
            </a:extLst>
          </p:cNvPr>
          <p:cNvSpPr txBox="1"/>
          <p:nvPr/>
        </p:nvSpPr>
        <p:spPr>
          <a:xfrm>
            <a:off x="1218883" y="6019800"/>
            <a:ext cx="418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Mayranna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- Own work, CC BY-SA 3.0, https://commons.wikimedia.org/w/index.php?curid=30128320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8B82C-8699-4EAB-B568-455663D9C10B}"/>
              </a:ext>
            </a:extLst>
          </p:cNvPr>
          <p:cNvSpPr txBox="1"/>
          <p:nvPr/>
        </p:nvSpPr>
        <p:spPr>
          <a:xfrm>
            <a:off x="7237412" y="60198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3Blue1Brown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4889-2B96-409A-89E9-01E7A129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vs…..Actual neurons</a:t>
            </a:r>
            <a:endParaRPr lang="en-GB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08C00F5-6CE0-4957-9D30-E3C76401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892492"/>
            <a:ext cx="4761905" cy="3881438"/>
          </a:xfrm>
        </p:spPr>
      </p:pic>
      <p:pic>
        <p:nvPicPr>
          <p:cNvPr id="13" name="Picture 12" descr="A bright light in front of a fire&#10;&#10;Description automatically generated">
            <a:extLst>
              <a:ext uri="{FF2B5EF4-FFF2-40B4-BE49-F238E27FC236}">
                <a16:creationId xmlns:a16="http://schemas.microsoft.com/office/drawing/2014/main" id="{6F27A13D-00C5-48BF-8502-CEBD71AB4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887730"/>
            <a:ext cx="4616538" cy="388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DA074-1CC1-42DC-A09F-123F875A5229}"/>
              </a:ext>
            </a:extLst>
          </p:cNvPr>
          <p:cNvSpPr txBox="1"/>
          <p:nvPr/>
        </p:nvSpPr>
        <p:spPr>
          <a:xfrm>
            <a:off x="1065212" y="5881300"/>
            <a:ext cx="373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From Wikipedia.com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F91D3-1C46-4A4E-91BD-F84DDA84EBCD}"/>
              </a:ext>
            </a:extLst>
          </p:cNvPr>
          <p:cNvSpPr txBox="1"/>
          <p:nvPr/>
        </p:nvSpPr>
        <p:spPr>
          <a:xfrm>
            <a:off x="7161212" y="58813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9038A-6BDF-4D29-BEBB-73CDF21AEAED}"/>
              </a:ext>
            </a:extLst>
          </p:cNvPr>
          <p:cNvSpPr txBox="1"/>
          <p:nvPr/>
        </p:nvSpPr>
        <p:spPr>
          <a:xfrm>
            <a:off x="7161212" y="589091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https://www.qwaym.com/our-minds-are-perfectly-intertwined-science-agrees/connected-minds/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703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F4899-6158-4F81-B68B-5EADEE55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2" y="5562600"/>
            <a:ext cx="3960972" cy="12239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3*3= 9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C114A51-C572-4C29-A77D-901FF8B0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600200"/>
            <a:ext cx="4650676" cy="44624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38DA13-36FE-4822-A1BC-6B1619506AE5}"/>
              </a:ext>
            </a:extLst>
          </p:cNvPr>
          <p:cNvSpPr txBox="1"/>
          <p:nvPr/>
        </p:nvSpPr>
        <p:spPr>
          <a:xfrm>
            <a:off x="8151812" y="5562600"/>
            <a:ext cx="3200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28*28=784</a:t>
            </a:r>
            <a:endParaRPr lang="en-GB" sz="2800" dirty="0"/>
          </a:p>
        </p:txBody>
      </p:sp>
      <p:pic>
        <p:nvPicPr>
          <p:cNvPr id="9" name="Picture 8" descr="A building next to a fence&#10;&#10;Description automatically generated">
            <a:extLst>
              <a:ext uri="{FF2B5EF4-FFF2-40B4-BE49-F238E27FC236}">
                <a16:creationId xmlns:a16="http://schemas.microsoft.com/office/drawing/2014/main" id="{6205495B-AF10-40C5-9C06-C92066FA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057400"/>
            <a:ext cx="5124450" cy="31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We encounter AI in many aspects of our life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dirty="0"/>
              <a:t>Alexa, Siri and google assistant</a:t>
            </a:r>
          </a:p>
          <a:p>
            <a:r>
              <a:rPr lang="en-US" dirty="0"/>
              <a:t>Washing machines</a:t>
            </a:r>
          </a:p>
          <a:p>
            <a:r>
              <a:rPr lang="en-US" dirty="0"/>
              <a:t> YouTube recommendations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9595B-E4DA-4933-95AA-A05B6637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1767113"/>
            <a:ext cx="5078677" cy="337732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36F69-C343-4706-930F-5901D4D08F80}"/>
              </a:ext>
            </a:extLst>
          </p:cNvPr>
          <p:cNvSpPr txBox="1"/>
          <p:nvPr/>
        </p:nvSpPr>
        <p:spPr>
          <a:xfrm>
            <a:off x="1370012" y="396240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Dancing robot?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2554-DDD1-49E4-A50E-FFC5E42F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images are fed into the neural network</a:t>
            </a:r>
            <a:endParaRPr lang="en-GB" dirty="0"/>
          </a:p>
        </p:txBody>
      </p:sp>
      <p:pic>
        <p:nvPicPr>
          <p:cNvPr id="9" name="Content Placeholder 8" descr="A picture containing sitting, large, water&#10;&#10;Description automatically generated">
            <a:extLst>
              <a:ext uri="{FF2B5EF4-FFF2-40B4-BE49-F238E27FC236}">
                <a16:creationId xmlns:a16="http://schemas.microsoft.com/office/drawing/2014/main" id="{E4F854A2-E4C4-4A4B-BC16-DD7D42A4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973360"/>
            <a:ext cx="5195455" cy="3589240"/>
          </a:xfrm>
        </p:spPr>
      </p:pic>
      <p:pic>
        <p:nvPicPr>
          <p:cNvPr id="5" name="TotalPessimisticFrilledlizard">
            <a:hlinkClick r:id="" action="ppaction://media"/>
            <a:extLst>
              <a:ext uri="{FF2B5EF4-FFF2-40B4-BE49-F238E27FC236}">
                <a16:creationId xmlns:a16="http://schemas.microsoft.com/office/drawing/2014/main" id="{54840C2D-6042-4D5F-A85F-DAF0B5B5D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412" y="1973360"/>
            <a:ext cx="5045434" cy="3589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1BB92-760F-4D45-B2D3-D47804A76369}"/>
              </a:ext>
            </a:extLst>
          </p:cNvPr>
          <p:cNvSpPr txBox="1"/>
          <p:nvPr/>
        </p:nvSpPr>
        <p:spPr>
          <a:xfrm>
            <a:off x="5120046" y="6300983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By 3Blue1Brown 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0C5C-127E-460E-8C90-E896F765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GB" dirty="0"/>
              <a:t>Why deep learning got very famous lately?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84362DCE-8793-43B8-8B62-2A2284F89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79" y="1701800"/>
            <a:ext cx="7933267" cy="4462463"/>
          </a:xfrm>
        </p:spPr>
      </p:pic>
    </p:spTree>
    <p:extLst>
      <p:ext uri="{BB962C8B-B14F-4D97-AF65-F5344CB8AC3E}">
        <p14:creationId xmlns:p14="http://schemas.microsoft.com/office/powerpoint/2010/main" val="9127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B654-7279-4714-BFCB-40790F4B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19A7-AD77-45D1-AD74-53048F979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Abdallah Hesham Mohamed </a:t>
            </a:r>
            <a:br>
              <a:rPr lang="en-US" dirty="0"/>
            </a:br>
            <a:r>
              <a:rPr lang="en-US" cap="none" dirty="0"/>
              <a:t>abdallah.hesham@ieee.org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C11A-29BC-4D4D-B3DC-F78F0B61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AI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85BA8-66C2-44A4-9F96-8D69CE5D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018947"/>
            <a:ext cx="3734124" cy="407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DC684-17C7-4D47-AE29-CF74B832CC15}"/>
              </a:ext>
            </a:extLst>
          </p:cNvPr>
          <p:cNvSpPr txBox="1"/>
          <p:nvPr/>
        </p:nvSpPr>
        <p:spPr>
          <a:xfrm>
            <a:off x="7389812" y="6096000"/>
            <a:ext cx="373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Cortana’s smart response</a:t>
            </a:r>
            <a:endParaRPr lang="en-GB" sz="1600" dirty="0"/>
          </a:p>
        </p:txBody>
      </p:sp>
      <p:pic>
        <p:nvPicPr>
          <p:cNvPr id="7" name="Picture 2" descr="move lab | Tracking Things in Object Detection Videos">
            <a:extLst>
              <a:ext uri="{FF2B5EF4-FFF2-40B4-BE49-F238E27FC236}">
                <a16:creationId xmlns:a16="http://schemas.microsoft.com/office/drawing/2014/main" id="{8EE660FE-B54C-4D9A-83C0-B0854F7448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133600"/>
            <a:ext cx="5078413" cy="317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B9C43-4F02-48F7-A948-691FE26BC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50154-9683-4B04-B0BF-D7B6E3747352}"/>
              </a:ext>
            </a:extLst>
          </p:cNvPr>
          <p:cNvSpPr txBox="1"/>
          <p:nvPr/>
        </p:nvSpPr>
        <p:spPr>
          <a:xfrm>
            <a:off x="1218883" y="5638800"/>
            <a:ext cx="258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7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6A0A-9BCD-410E-9986-4F9A7563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Beating humans?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AEBE8-9549-4AC4-AE80-382BF248A2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769EB60-6CB5-4EC6-81BB-181EC8370F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54" y="1706880"/>
            <a:ext cx="5078412" cy="27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E444F0F-1E18-476E-ACFE-9CDF57DA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37" y="1729476"/>
            <a:ext cx="5029723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870E4-1B76-4C61-A51B-0F2986E601B1}"/>
              </a:ext>
            </a:extLst>
          </p:cNvPr>
          <p:cNvSpPr txBox="1"/>
          <p:nvPr/>
        </p:nvSpPr>
        <p:spPr>
          <a:xfrm>
            <a:off x="6536454" y="6306364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Source: Deepmind.com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94CB80-34A2-4C17-9412-F42FF63F9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8E95-D2DA-4F54-BFA5-AB08B722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AI</a:t>
            </a:r>
          </a:p>
        </p:txBody>
      </p:sp>
      <p:pic>
        <p:nvPicPr>
          <p:cNvPr id="2050" name="Picture 2" descr="Natural Language Processing (NLP) – What Is NLP &amp; How Does it Work?">
            <a:extLst>
              <a:ext uri="{FF2B5EF4-FFF2-40B4-BE49-F238E27FC236}">
                <a16:creationId xmlns:a16="http://schemas.microsoft.com/office/drawing/2014/main" id="{BAC0A4DA-EA6C-4E9E-8281-811865F799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35923"/>
            <a:ext cx="5078413" cy="38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atural Language Processing Is Fun Part 3: Explaining Model Predictions |  by Adam Geitgey | Medium">
            <a:extLst>
              <a:ext uri="{FF2B5EF4-FFF2-40B4-BE49-F238E27FC236}">
                <a16:creationId xmlns:a16="http://schemas.microsoft.com/office/drawing/2014/main" id="{476BF049-ED0E-4962-ACCE-D548A07D5F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035923"/>
            <a:ext cx="4486275" cy="380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FCEEEB-5A14-461A-B851-14FD2124AC4C}"/>
              </a:ext>
            </a:extLst>
          </p:cNvPr>
          <p:cNvSpPr txBox="1"/>
          <p:nvPr/>
        </p:nvSpPr>
        <p:spPr>
          <a:xfrm>
            <a:off x="1218883" y="6019800"/>
            <a:ext cx="3656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Source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F3260-9731-4421-8E1C-95879247DEB2}"/>
              </a:ext>
            </a:extLst>
          </p:cNvPr>
          <p:cNvSpPr txBox="1"/>
          <p:nvPr/>
        </p:nvSpPr>
        <p:spPr>
          <a:xfrm>
            <a:off x="6780212" y="60960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Source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537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190D-AEC8-4A50-ABE8-95E0BD4C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can we define AI?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EF5A-8875-497C-88DF-84E11290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B587B"/>
                </a:solidFill>
                <a:effectLst/>
                <a:latin typeface="roboto"/>
              </a:rPr>
              <a:t>“Artificial Intelligence (AI) is the part of computer science concerned with designing intelligent computer systems, that is, systems that exhibit characteristics we associate with intelligence in human behavior – understanding language, learning, reasoning, solving problems, and so on.”  - (Barr &amp; Feigenbaum, 1981)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0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04A0-45D5-4BF5-BFCF-898B40E3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456" y="165546"/>
            <a:ext cx="4062942" cy="3492053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Learning, Deep learning and AI</a:t>
            </a:r>
            <a:endParaRPr lang="en-GB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C50AD8D9-F056-4967-A940-1404D1DA55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13412" y="423208"/>
            <a:ext cx="6094413" cy="3428106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F7DA1-4ACD-4763-8434-547E5DD41679}"/>
              </a:ext>
            </a:extLst>
          </p:cNvPr>
          <p:cNvSpPr txBox="1"/>
          <p:nvPr/>
        </p:nvSpPr>
        <p:spPr>
          <a:xfrm>
            <a:off x="5637212" y="4095690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Intel.com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72946-5649-49BB-B121-6AABDD1E8BD3}"/>
              </a:ext>
            </a:extLst>
          </p:cNvPr>
          <p:cNvSpPr txBox="1"/>
          <p:nvPr/>
        </p:nvSpPr>
        <p:spPr>
          <a:xfrm>
            <a:off x="455612" y="4495800"/>
            <a:ext cx="61078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“Just as electricity transformed almost everything 100 years ago, today I actually have a hard time thinking of an industry that I don’t think AI (Artificial Intelligence) will transform in the next several years.” ~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</a:rPr>
              <a:t>Andrew Ng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D35A-5543-4622-9E6A-07A28417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n-US" dirty="0"/>
              <a:t>In how many ways can we learn soccer?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A55A-3B62-400D-BEE4-06BC0F0DC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n-US" dirty="0"/>
              <a:t>Supervised Learning 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 </a:t>
            </a:r>
          </a:p>
          <a:p>
            <a:endParaRPr lang="en-GB" dirty="0"/>
          </a:p>
        </p:txBody>
      </p:sp>
      <p:pic>
        <p:nvPicPr>
          <p:cNvPr id="5" name="Picture 4" descr="A picture containing person, game, ball, player&#10;&#10;Description automatically generated">
            <a:extLst>
              <a:ext uri="{FF2B5EF4-FFF2-40B4-BE49-F238E27FC236}">
                <a16:creationId xmlns:a16="http://schemas.microsoft.com/office/drawing/2014/main" id="{D2335F24-0F74-4729-848B-BFCC6744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971" y="681422"/>
            <a:ext cx="6094413" cy="5393555"/>
          </a:xfrm>
          <a:prstGeom prst="rect">
            <a:avLst/>
          </a:prstGeom>
          <a:noFill/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FBDC6-6959-45FD-B246-1C75DA807E51}"/>
              </a:ext>
            </a:extLst>
          </p:cNvPr>
          <p:cNvSpPr txBox="1"/>
          <p:nvPr/>
        </p:nvSpPr>
        <p:spPr>
          <a:xfrm>
            <a:off x="5484970" y="6172200"/>
            <a:ext cx="4800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https://asimo.honda.com/gallery.aspx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5409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E718-AB9C-4700-BE5E-7D12250B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So, can machines actually learn?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0B91-6B98-4DDB-859B-12E03E80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462272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Well, AI made that possible!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7BEDA-C1AC-4A82-95EF-CF05231FF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"/>
          <a:stretch/>
        </p:blipFill>
        <p:spPr>
          <a:xfrm>
            <a:off x="5789612" y="2590800"/>
            <a:ext cx="6153150" cy="323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4AABFC-48E7-4A16-9C4A-762E271272E9}"/>
              </a:ext>
            </a:extLst>
          </p:cNvPr>
          <p:cNvSpPr txBox="1"/>
          <p:nvPr/>
        </p:nvSpPr>
        <p:spPr>
          <a:xfrm>
            <a:off x="1218883" y="2819400"/>
            <a:ext cx="159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Y= AX + B 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DF300-0577-490F-B5D0-14FFC245D87A}"/>
              </a:ext>
            </a:extLst>
          </p:cNvPr>
          <p:cNvSpPr txBox="1"/>
          <p:nvPr/>
        </p:nvSpPr>
        <p:spPr>
          <a:xfrm>
            <a:off x="3046412" y="2819400"/>
            <a:ext cx="259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Y= 0.85X + 0.65</a:t>
            </a:r>
            <a:endParaRPr lang="en-GB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2C7DEE-F39E-4F4E-BA70-46C2E5BA6C6B}"/>
              </a:ext>
            </a:extLst>
          </p:cNvPr>
          <p:cNvCxnSpPr/>
          <p:nvPr/>
        </p:nvCxnSpPr>
        <p:spPr>
          <a:xfrm flipV="1">
            <a:off x="6475412" y="3429000"/>
            <a:ext cx="5103972" cy="172720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A658FE-B731-42FD-80AA-D61F1D407CAE}"/>
              </a:ext>
            </a:extLst>
          </p:cNvPr>
          <p:cNvCxnSpPr/>
          <p:nvPr/>
        </p:nvCxnSpPr>
        <p:spPr>
          <a:xfrm flipV="1">
            <a:off x="6475412" y="3200400"/>
            <a:ext cx="4953000" cy="19558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008A03-EEEA-4296-A3E2-383B16849863}"/>
              </a:ext>
            </a:extLst>
          </p:cNvPr>
          <p:cNvCxnSpPr>
            <a:cxnSpLocks/>
          </p:cNvCxnSpPr>
          <p:nvPr/>
        </p:nvCxnSpPr>
        <p:spPr>
          <a:xfrm flipV="1">
            <a:off x="6475412" y="3301998"/>
            <a:ext cx="5103972" cy="1651002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7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501</Words>
  <Application>Microsoft Office PowerPoint</Application>
  <PresentationFormat>Custom</PresentationFormat>
  <Paragraphs>67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Tech 16x9</vt:lpstr>
      <vt:lpstr>Custom Design</vt:lpstr>
      <vt:lpstr>What is Artificial intelligence?</vt:lpstr>
      <vt:lpstr>We encounter AI in many aspects of our life</vt:lpstr>
      <vt:lpstr>More AI</vt:lpstr>
      <vt:lpstr>Beating humans?</vt:lpstr>
      <vt:lpstr>Even More AI</vt:lpstr>
      <vt:lpstr>So, can we define AI?</vt:lpstr>
      <vt:lpstr>Machine Learning, Deep learning and AI</vt:lpstr>
      <vt:lpstr>In how many ways can we learn soccer? </vt:lpstr>
      <vt:lpstr>So, can machines actually learn?</vt:lpstr>
      <vt:lpstr>Unsupervised Learning Example (K-Means)</vt:lpstr>
      <vt:lpstr>K means Clustering Application</vt:lpstr>
      <vt:lpstr>Reinforcement Learning </vt:lpstr>
      <vt:lpstr>Cost function J and gradient descent</vt:lpstr>
      <vt:lpstr>Let’s Implement Linear Regression!</vt:lpstr>
      <vt:lpstr>Logistic regression </vt:lpstr>
      <vt:lpstr>Logistic Regression  </vt:lpstr>
      <vt:lpstr>PowerPoint Presentation</vt:lpstr>
      <vt:lpstr>Neural Networks vs…..Actual neurons</vt:lpstr>
      <vt:lpstr>3*3= 9</vt:lpstr>
      <vt:lpstr>How images are fed into the neural network</vt:lpstr>
      <vt:lpstr> Why deep learning got very famous lately?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Artificial intelligence?</dc:title>
  <dc:creator>Abdallah Hesham Mohamed Abdelaziz</dc:creator>
  <cp:lastModifiedBy>Abdallah Hesham Mohamed Abdelaziz</cp:lastModifiedBy>
  <cp:revision>16</cp:revision>
  <dcterms:created xsi:type="dcterms:W3CDTF">2020-07-26T19:42:52Z</dcterms:created>
  <dcterms:modified xsi:type="dcterms:W3CDTF">2021-11-19T19:14:18Z</dcterms:modified>
</cp:coreProperties>
</file>